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SemiBold"/>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Montserrat ExtraLight"/>
      <p:regular r:id="rId31"/>
      <p:bold r:id="rId32"/>
      <p:italic r:id="rId33"/>
      <p:boldItalic r:id="rId34"/>
    </p:embeddedFont>
    <p:embeddedFont>
      <p:font typeface="Montserrat ExtraBold"/>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regular.fntdata"/><Relationship Id="rId30" Type="http://schemas.openxmlformats.org/officeDocument/2006/relationships/font" Target="fonts/MontserratMedium-boldItalic.fntdata"/><Relationship Id="rId11" Type="http://schemas.openxmlformats.org/officeDocument/2006/relationships/slide" Target="slides/slide7.xml"/><Relationship Id="rId33" Type="http://schemas.openxmlformats.org/officeDocument/2006/relationships/font" Target="fonts/MontserratExtraLight-italic.fntdata"/><Relationship Id="rId10" Type="http://schemas.openxmlformats.org/officeDocument/2006/relationships/slide" Target="slides/slide6.xml"/><Relationship Id="rId32" Type="http://schemas.openxmlformats.org/officeDocument/2006/relationships/font" Target="fonts/MontserratExtraLight-bold.fntdata"/><Relationship Id="rId13" Type="http://schemas.openxmlformats.org/officeDocument/2006/relationships/slide" Target="slides/slide9.xml"/><Relationship Id="rId35" Type="http://schemas.openxmlformats.org/officeDocument/2006/relationships/font" Target="fonts/MontserratExtraBold-bold.fntdata"/><Relationship Id="rId12" Type="http://schemas.openxmlformats.org/officeDocument/2006/relationships/slide" Target="slides/slide8.xml"/><Relationship Id="rId34" Type="http://schemas.openxmlformats.org/officeDocument/2006/relationships/font" Target="fonts/MontserratExtraLight-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ontserratExtra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SemiBold-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9a788fb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89a788fb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9a788fb0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9a788fb0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8bbece0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8bbece0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8bbece0c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8bbece0c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1"/>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450"/>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2" name="Google Shape;62;p11"/>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2"/>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5" name="Google Shape;65;p12"/>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66" name="Google Shape;66;p12"/>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3"/>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9" name="Google Shape;69;p13"/>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0" name="Google Shape;70;p13"/>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1" name="Google Shape;71;p13"/>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2" name="Google Shape;72;p1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4"/>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5" name="Google Shape;75;p14"/>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6" name="Google Shape;76;p14"/>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77" name="Google Shape;77;p14"/>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8" name="Google Shape;78;p1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9" name="Google Shape;79;p14"/>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0" name="Google Shape;80;p14"/>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5"/>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83" name="Google Shape;83;p15"/>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84" name="Google Shape;84;p15"/>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7" name="Google Shape;87;p16"/>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90" name="Google Shape;90;p17"/>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3"/>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103" name="Google Shape;103;p23"/>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4"/>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6" name="Google Shape;106;p24"/>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7" name="Google Shape;107;p24"/>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08" name="Google Shape;108;p24"/>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4"/>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2" name="Google Shape;112;p25"/>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25"/>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25"/>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25"/>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5"/>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7" name="Google Shape;117;p25"/>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5"/>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9" name="Google Shape;119;p25"/>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6"/>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2" name="Google Shape;122;p26"/>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3" name="Google Shape;123;p26"/>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4" name="Google Shape;124;p26"/>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5" name="Google Shape;125;p26"/>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6" name="Google Shape;126;p26"/>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2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2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2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3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3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3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8" name="Google Shape;18;p5"/>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1" name="Google Shape;21;p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23" name="Google Shape;23;p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25" name="Google Shape;25;p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6" name="Google Shape;26;p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27" name="Google Shape;27;p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1" name="Google Shape;31;p7"/>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32" name="Google Shape;32;p7"/>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 name="Google Shape;35;p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8" name="Google Shape;38;p9"/>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9" name="Google Shape;39;p9"/>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0" name="Google Shape;40;p9"/>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1" name="Google Shape;41;p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2" name="Google Shape;42;p9"/>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9"/>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4" name="Google Shape;44;p9"/>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9"/>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9"/>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9"/>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9"/>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9" name="Google Shape;49;p9"/>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2" name="Google Shape;52;p10"/>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3" name="Google Shape;53;p10"/>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4" name="Google Shape;54;p10"/>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5" name="Google Shape;55;p10"/>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6" name="Google Shape;56;p10"/>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7" name="Google Shape;57;p10"/>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8" name="Google Shape;58;p10"/>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9" name="Google Shape;59;p10"/>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417900" y="1228225"/>
            <a:ext cx="6514200" cy="644700"/>
          </a:xfrm>
          <a:prstGeom prst="rect">
            <a:avLst/>
          </a:prstGeom>
          <a:noFill/>
          <a:ln>
            <a:noFill/>
          </a:ln>
          <a:effectLst>
            <a:outerShdw blurRad="142875" rotWithShape="0" algn="bl" dir="87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800"/>
              <a:t>TEXT SUMMARIZATION</a:t>
            </a:r>
            <a:endParaRPr sz="3800"/>
          </a:p>
        </p:txBody>
      </p:sp>
      <p:sp>
        <p:nvSpPr>
          <p:cNvPr id="159" name="Google Shape;159;p36"/>
          <p:cNvSpPr txBox="1"/>
          <p:nvPr>
            <p:ph idx="1" type="subTitle"/>
          </p:nvPr>
        </p:nvSpPr>
        <p:spPr>
          <a:xfrm>
            <a:off x="1739400" y="3171250"/>
            <a:ext cx="5055600" cy="1165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sz="1700">
                <a:solidFill>
                  <a:srgbClr val="FF9900"/>
                </a:solidFill>
              </a:rPr>
              <a:t>J. Abhay - 20J41A6724 </a:t>
            </a:r>
            <a:endParaRPr sz="1700">
              <a:solidFill>
                <a:srgbClr val="FF9900"/>
              </a:solidFill>
            </a:endParaRPr>
          </a:p>
          <a:p>
            <a:pPr indent="0" lvl="0" marL="0" rtl="0" algn="r">
              <a:lnSpc>
                <a:spcPct val="100000"/>
              </a:lnSpc>
              <a:spcBef>
                <a:spcPts val="0"/>
              </a:spcBef>
              <a:spcAft>
                <a:spcPts val="0"/>
              </a:spcAft>
              <a:buSzPts val="1400"/>
              <a:buNone/>
            </a:pPr>
            <a:r>
              <a:rPr lang="en" sz="1700">
                <a:solidFill>
                  <a:srgbClr val="FF9900"/>
                </a:solidFill>
              </a:rPr>
              <a:t>S. Sai Bhargav - 20J41A6751</a:t>
            </a:r>
            <a:endParaRPr sz="1700">
              <a:solidFill>
                <a:srgbClr val="FF9900"/>
              </a:solidFill>
            </a:endParaRPr>
          </a:p>
          <a:p>
            <a:pPr indent="0" lvl="0" marL="0" rtl="0" algn="r">
              <a:lnSpc>
                <a:spcPct val="100000"/>
              </a:lnSpc>
              <a:spcBef>
                <a:spcPts val="0"/>
              </a:spcBef>
              <a:spcAft>
                <a:spcPts val="0"/>
              </a:spcAft>
              <a:buSzPts val="1400"/>
              <a:buNone/>
            </a:pPr>
            <a:r>
              <a:rPr lang="en" sz="1700">
                <a:solidFill>
                  <a:srgbClr val="FF9900"/>
                </a:solidFill>
              </a:rPr>
              <a:t>S. Muralidhar - 20J41A6752</a:t>
            </a:r>
            <a:endParaRPr sz="1700">
              <a:solidFill>
                <a:srgbClr val="FF9900"/>
              </a:solidFill>
            </a:endParaRPr>
          </a:p>
          <a:p>
            <a:pPr indent="0" lvl="0" marL="0" rtl="0" algn="r">
              <a:lnSpc>
                <a:spcPct val="100000"/>
              </a:lnSpc>
              <a:spcBef>
                <a:spcPts val="0"/>
              </a:spcBef>
              <a:spcAft>
                <a:spcPts val="0"/>
              </a:spcAft>
              <a:buSzPts val="1400"/>
              <a:buNone/>
            </a:pPr>
            <a:r>
              <a:rPr lang="en" sz="1700">
                <a:solidFill>
                  <a:srgbClr val="FF9900"/>
                </a:solidFill>
              </a:rPr>
              <a:t>LC. Yogeshwar Vijay Puri - 21J45A6704</a:t>
            </a:r>
            <a:endParaRPr sz="1700">
              <a:solidFill>
                <a:srgbClr val="FF9900"/>
              </a:solidFill>
            </a:endParaRPr>
          </a:p>
        </p:txBody>
      </p:sp>
      <p:sp>
        <p:nvSpPr>
          <p:cNvPr id="160" name="Google Shape;160;p36"/>
          <p:cNvSpPr txBox="1"/>
          <p:nvPr>
            <p:ph type="ctrTitle"/>
          </p:nvPr>
        </p:nvSpPr>
        <p:spPr>
          <a:xfrm>
            <a:off x="2674800" y="2006675"/>
            <a:ext cx="4027800" cy="464700"/>
          </a:xfrm>
          <a:prstGeom prst="rect">
            <a:avLst/>
          </a:prstGeom>
          <a:noFill/>
          <a:ln>
            <a:noFill/>
          </a:ln>
          <a:effectLst>
            <a:outerShdw blurRad="100013" rotWithShape="0" algn="bl" dir="8460000" dist="19050">
              <a:srgbClr val="76A5AF">
                <a:alpha val="49411"/>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i="1" lang="en" sz="2400">
                <a:latin typeface="Montserrat ExtraLight"/>
                <a:ea typeface="Montserrat ExtraLight"/>
                <a:cs typeface="Montserrat ExtraLight"/>
                <a:sym typeface="Montserrat ExtraLight"/>
              </a:rPr>
              <a:t>USING TRANSFORMERS</a:t>
            </a:r>
            <a:endParaRPr b="0" i="1" sz="2400">
              <a:latin typeface="Montserrat ExtraLight"/>
              <a:ea typeface="Montserrat ExtraLight"/>
              <a:cs typeface="Montserrat ExtraLight"/>
              <a:sym typeface="Montserrat ExtraLight"/>
            </a:endParaRPr>
          </a:p>
        </p:txBody>
      </p:sp>
      <p:cxnSp>
        <p:nvCxnSpPr>
          <p:cNvPr id="161" name="Google Shape;161;p36"/>
          <p:cNvCxnSpPr/>
          <p:nvPr/>
        </p:nvCxnSpPr>
        <p:spPr>
          <a:xfrm>
            <a:off x="2926025" y="1850375"/>
            <a:ext cx="35748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ppt_w</p:attrName>
                                        </p:attrNameLst>
                                      </p:cBhvr>
                                      <p:tavLst>
                                        <p:tav fmla="" tm="0">
                                          <p:val>
                                            <p:strVal val="0"/>
                                          </p:val>
                                        </p:tav>
                                        <p:tav fmla="" tm="100000">
                                          <p:val>
                                            <p:strVal val="#ppt_w"/>
                                          </p:val>
                                        </p:tav>
                                      </p:tavLst>
                                    </p:anim>
                                    <p:anim calcmode="lin" valueType="num">
                                      <p:cBhvr additive="base">
                                        <p:cTn dur="1000"/>
                                        <p:tgtEl>
                                          <p:spTgt spid="1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LIBRARIES USED</a:t>
            </a:r>
            <a:endParaRPr>
              <a:solidFill>
                <a:schemeClr val="accent1"/>
              </a:solidFill>
            </a:endParaRPr>
          </a:p>
        </p:txBody>
      </p:sp>
      <p:cxnSp>
        <p:nvCxnSpPr>
          <p:cNvPr id="244" name="Google Shape;244;p45"/>
          <p:cNvCxnSpPr/>
          <p:nvPr/>
        </p:nvCxnSpPr>
        <p:spPr>
          <a:xfrm>
            <a:off x="1026200" y="9474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45" name="Google Shape;245;p45"/>
          <p:cNvSpPr txBox="1"/>
          <p:nvPr/>
        </p:nvSpPr>
        <p:spPr>
          <a:xfrm>
            <a:off x="1011775" y="1166275"/>
            <a:ext cx="6752100" cy="3347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200000"/>
              </a:lnSpc>
              <a:spcBef>
                <a:spcPts val="120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Streamlit </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Openai </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Transformers </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T5Tokenizer, TFT5ForConditionalGeneration </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GPT2Tokenizer, TFGPT2LMHeadModel </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PegasusTokenizer, TFPegasusForConditionalGeneration</a:t>
            </a:r>
            <a:endParaRPr i="0" sz="1600" u="none" cap="none" strike="noStrike">
              <a:solidFill>
                <a:schemeClr val="lt1"/>
              </a:solidFill>
              <a:latin typeface="Montserrat"/>
              <a:ea typeface="Montserrat"/>
              <a:cs typeface="Montserrat"/>
              <a:sym typeface="Montserrat"/>
            </a:endParaRPr>
          </a:p>
          <a:p>
            <a:pPr indent="-330200" lvl="0" marL="457200" marR="0" rtl="0" algn="l">
              <a:lnSpc>
                <a:spcPct val="200000"/>
              </a:lnSpc>
              <a:spcBef>
                <a:spcPts val="0"/>
              </a:spcBef>
              <a:spcAft>
                <a:spcPts val="0"/>
              </a:spcAft>
              <a:buClr>
                <a:schemeClr val="lt1"/>
              </a:buClr>
              <a:buSzPts val="1600"/>
              <a:buFont typeface="Montserrat"/>
              <a:buChar char="➢"/>
            </a:pPr>
            <a:r>
              <a:rPr i="0" lang="en" sz="1600" u="none" cap="none" strike="noStrike">
                <a:solidFill>
                  <a:schemeClr val="lt1"/>
                </a:solidFill>
                <a:latin typeface="Montserrat"/>
                <a:ea typeface="Montserrat"/>
                <a:cs typeface="Montserrat"/>
                <a:sym typeface="Montserrat"/>
              </a:rPr>
              <a:t>BartTokenizer, TFBartForConditionalGenerationStreamlit</a:t>
            </a:r>
            <a:endParaRPr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500"/>
              <a:buFont typeface="Arial"/>
              <a:buNone/>
            </a:pPr>
            <a:r>
              <a:t/>
            </a:r>
            <a:endParaRPr b="0" i="0" sz="1500" u="none" cap="none" strike="noStrike">
              <a:solidFill>
                <a:schemeClr val="lt1"/>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ppt_w</p:attrName>
                                        </p:attrNameLst>
                                      </p:cBhvr>
                                      <p:tavLst>
                                        <p:tav fmla="" tm="0">
                                          <p:val>
                                            <p:strVal val="0"/>
                                          </p:val>
                                        </p:tav>
                                        <p:tav fmla="" tm="100000">
                                          <p:val>
                                            <p:strVal val="#ppt_w"/>
                                          </p:val>
                                        </p:tav>
                                      </p:tavLst>
                                    </p:anim>
                                    <p:anim calcmode="lin" valueType="num">
                                      <p:cBhvr additive="base">
                                        <p:cTn dur="1000"/>
                                        <p:tgtEl>
                                          <p:spTgt spid="2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6"/>
          <p:cNvSpPr txBox="1"/>
          <p:nvPr>
            <p:ph type="title"/>
          </p:nvPr>
        </p:nvSpPr>
        <p:spPr>
          <a:xfrm>
            <a:off x="938500" y="7498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MODELS USED</a:t>
            </a:r>
            <a:endParaRPr/>
          </a:p>
        </p:txBody>
      </p:sp>
      <p:sp>
        <p:nvSpPr>
          <p:cNvPr id="251" name="Google Shape;251;p46"/>
          <p:cNvSpPr txBox="1"/>
          <p:nvPr>
            <p:ph idx="1" type="body"/>
          </p:nvPr>
        </p:nvSpPr>
        <p:spPr>
          <a:xfrm>
            <a:off x="862300" y="1583075"/>
            <a:ext cx="7194300" cy="2760900"/>
          </a:xfrm>
          <a:prstGeom prst="rect">
            <a:avLst/>
          </a:prstGeom>
          <a:noFill/>
          <a:ln>
            <a:noFill/>
          </a:ln>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rgbClr val="FFFFFF"/>
              </a:buClr>
              <a:buSzPts val="2100"/>
              <a:buChar char="➢"/>
            </a:pPr>
            <a:r>
              <a:rPr lang="en" sz="1800">
                <a:solidFill>
                  <a:srgbClr val="FFFFFF"/>
                </a:solidFill>
              </a:rPr>
              <a:t>T5 (Text-to-Text Transfer Transformer)</a:t>
            </a:r>
            <a:endParaRPr sz="1800">
              <a:solidFill>
                <a:srgbClr val="FFFFFF"/>
              </a:solidFill>
            </a:endParaRPr>
          </a:p>
          <a:p>
            <a:pPr indent="-361950" lvl="0" marL="457200" rtl="0" algn="l">
              <a:lnSpc>
                <a:spcPct val="200000"/>
              </a:lnSpc>
              <a:spcBef>
                <a:spcPts val="0"/>
              </a:spcBef>
              <a:spcAft>
                <a:spcPts val="0"/>
              </a:spcAft>
              <a:buClr>
                <a:srgbClr val="FFFFFF"/>
              </a:buClr>
              <a:buSzPts val="2100"/>
              <a:buChar char="➢"/>
            </a:pPr>
            <a:r>
              <a:rPr lang="en" sz="1800">
                <a:solidFill>
                  <a:srgbClr val="FFFFFF"/>
                </a:solidFill>
              </a:rPr>
              <a:t>GPT-3 (Generative Pre-trained Transformer 3)</a:t>
            </a:r>
            <a:endParaRPr sz="1800">
              <a:solidFill>
                <a:srgbClr val="FFFFFF"/>
              </a:solidFill>
            </a:endParaRPr>
          </a:p>
          <a:p>
            <a:pPr indent="-361950" lvl="0" marL="457200" rtl="0" algn="l">
              <a:lnSpc>
                <a:spcPct val="200000"/>
              </a:lnSpc>
              <a:spcBef>
                <a:spcPts val="0"/>
              </a:spcBef>
              <a:spcAft>
                <a:spcPts val="0"/>
              </a:spcAft>
              <a:buClr>
                <a:srgbClr val="FFFFFF"/>
              </a:buClr>
              <a:buSzPts val="2100"/>
              <a:buChar char="➢"/>
            </a:pPr>
            <a:r>
              <a:rPr lang="en" sz="1700">
                <a:solidFill>
                  <a:srgbClr val="FFFFFF"/>
                </a:solidFill>
              </a:rPr>
              <a:t>PEGASUS</a:t>
            </a:r>
            <a:endParaRPr sz="1700">
              <a:solidFill>
                <a:srgbClr val="FFFFFF"/>
              </a:solidFill>
            </a:endParaRPr>
          </a:p>
          <a:p>
            <a:pPr indent="-361950" lvl="0" marL="457200" rtl="0" algn="l">
              <a:lnSpc>
                <a:spcPct val="200000"/>
              </a:lnSpc>
              <a:spcBef>
                <a:spcPts val="0"/>
              </a:spcBef>
              <a:spcAft>
                <a:spcPts val="0"/>
              </a:spcAft>
              <a:buClr>
                <a:srgbClr val="FFFFFF"/>
              </a:buClr>
              <a:buSzPts val="2100"/>
              <a:buChar char="➢"/>
            </a:pPr>
            <a:r>
              <a:rPr lang="en" sz="1700">
                <a:solidFill>
                  <a:srgbClr val="FFFFFF"/>
                </a:solidFill>
              </a:rPr>
              <a:t>BART (Bidirectional and Auto-Regressive Transformers)</a:t>
            </a:r>
            <a:endParaRPr sz="1700">
              <a:solidFill>
                <a:srgbClr val="FFFFFF"/>
              </a:solidFill>
            </a:endParaRPr>
          </a:p>
          <a:p>
            <a:pPr indent="0" lvl="0" marL="457200" rtl="0" algn="l">
              <a:lnSpc>
                <a:spcPct val="100000"/>
              </a:lnSpc>
              <a:spcBef>
                <a:spcPts val="0"/>
              </a:spcBef>
              <a:spcAft>
                <a:spcPts val="0"/>
              </a:spcAft>
              <a:buSzPts val="1400"/>
              <a:buNone/>
            </a:pPr>
            <a:r>
              <a:t/>
            </a:r>
            <a:endParaRPr sz="1200">
              <a:latin typeface="Montserrat SemiBold"/>
              <a:ea typeface="Montserrat SemiBold"/>
              <a:cs typeface="Montserrat SemiBold"/>
              <a:sym typeface="Montserrat SemiBold"/>
            </a:endParaRPr>
          </a:p>
          <a:p>
            <a:pPr indent="-304800" lvl="0" marL="457200" rtl="0" algn="l">
              <a:lnSpc>
                <a:spcPct val="100000"/>
              </a:lnSpc>
              <a:spcBef>
                <a:spcPts val="0"/>
              </a:spcBef>
              <a:spcAft>
                <a:spcPts val="0"/>
              </a:spcAft>
              <a:buClr>
                <a:srgbClr val="000000"/>
              </a:buClr>
              <a:buSzPts val="1200"/>
              <a:buFont typeface="Montserrat SemiBold"/>
              <a:buChar char="➢"/>
            </a:pPr>
            <a:r>
              <a:t/>
            </a:r>
            <a:endParaRPr sz="1200">
              <a:solidFill>
                <a:srgbClr val="000000"/>
              </a:solidFill>
              <a:latin typeface="Montserrat SemiBold"/>
              <a:ea typeface="Montserrat SemiBold"/>
              <a:cs typeface="Montserrat SemiBold"/>
              <a:sym typeface="Montserrat SemiBold"/>
            </a:endParaRPr>
          </a:p>
        </p:txBody>
      </p:sp>
      <p:cxnSp>
        <p:nvCxnSpPr>
          <p:cNvPr id="252" name="Google Shape;252;p46"/>
          <p:cNvCxnSpPr/>
          <p:nvPr/>
        </p:nvCxnSpPr>
        <p:spPr>
          <a:xfrm>
            <a:off x="1014700" y="1220525"/>
            <a:ext cx="2376300" cy="51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ppt_w</p:attrName>
                                        </p:attrNameLst>
                                      </p:cBhvr>
                                      <p:tavLst>
                                        <p:tav fmla="" tm="0">
                                          <p:val>
                                            <p:strVal val="0"/>
                                          </p:val>
                                        </p:tav>
                                        <p:tav fmla="" tm="100000">
                                          <p:val>
                                            <p:strVal val="#ppt_w"/>
                                          </p:val>
                                        </p:tav>
                                      </p:tavLst>
                                    </p:anim>
                                    <p:anim calcmode="lin" valueType="num">
                                      <p:cBhvr additive="base">
                                        <p:cTn dur="1000"/>
                                        <p:tgtEl>
                                          <p:spTgt spid="2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idx="4294967295" type="title"/>
          </p:nvPr>
        </p:nvSpPr>
        <p:spPr>
          <a:xfrm>
            <a:off x="2157700" y="718000"/>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700">
                <a:solidFill>
                  <a:schemeClr val="lt2"/>
                </a:solidFill>
              </a:rPr>
              <a:t>APPLICATIONS</a:t>
            </a:r>
            <a:endParaRPr sz="2700">
              <a:solidFill>
                <a:schemeClr val="lt2"/>
              </a:solidFill>
            </a:endParaRPr>
          </a:p>
        </p:txBody>
      </p:sp>
      <p:cxnSp>
        <p:nvCxnSpPr>
          <p:cNvPr id="258" name="Google Shape;258;p47"/>
          <p:cNvCxnSpPr/>
          <p:nvPr/>
        </p:nvCxnSpPr>
        <p:spPr>
          <a:xfrm flipH="1" rot="10800000">
            <a:off x="2233900" y="1278125"/>
            <a:ext cx="2760600" cy="18600"/>
          </a:xfrm>
          <a:prstGeom prst="straightConnector1">
            <a:avLst/>
          </a:prstGeom>
          <a:noFill/>
          <a:ln cap="flat" cmpd="sng" w="9525">
            <a:solidFill>
              <a:schemeClr val="lt2"/>
            </a:solidFill>
            <a:prstDash val="solid"/>
            <a:round/>
            <a:headEnd len="sm" w="sm" type="none"/>
            <a:tailEnd len="sm" w="sm" type="none"/>
          </a:ln>
        </p:spPr>
      </p:cxnSp>
      <p:sp>
        <p:nvSpPr>
          <p:cNvPr id="259" name="Google Shape;259;p47"/>
          <p:cNvSpPr txBox="1"/>
          <p:nvPr/>
        </p:nvSpPr>
        <p:spPr>
          <a:xfrm>
            <a:off x="2141325" y="1548125"/>
            <a:ext cx="5401500" cy="2874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Media Monitoring</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Newsletters</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Financial Research</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Social media Marketing</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Medical cases</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Email overload</a:t>
            </a:r>
            <a:endParaRPr i="0" sz="1800" u="none" cap="none" strike="noStrike">
              <a:solidFill>
                <a:schemeClr val="lt1"/>
              </a:solidFill>
              <a:latin typeface="Montserrat"/>
              <a:ea typeface="Montserrat"/>
              <a:cs typeface="Montserrat"/>
              <a:sym typeface="Montserrat"/>
            </a:endParaRPr>
          </a:p>
          <a:p>
            <a:pPr indent="-342900" lvl="0" marL="457200" marR="0" rtl="0" algn="l">
              <a:lnSpc>
                <a:spcPct val="150000"/>
              </a:lnSpc>
              <a:spcBef>
                <a:spcPts val="0"/>
              </a:spcBef>
              <a:spcAft>
                <a:spcPts val="0"/>
              </a:spcAft>
              <a:buClr>
                <a:schemeClr val="lt1"/>
              </a:buClr>
              <a:buSzPts val="1800"/>
              <a:buFont typeface="Montserrat"/>
              <a:buChar char="➢"/>
            </a:pPr>
            <a:r>
              <a:rPr i="0" lang="en" sz="1800" u="none" cap="none" strike="noStrike">
                <a:solidFill>
                  <a:schemeClr val="lt1"/>
                </a:solidFill>
                <a:latin typeface="Montserrat"/>
                <a:ea typeface="Montserrat"/>
                <a:cs typeface="Montserrat"/>
                <a:sym typeface="Montserrat"/>
              </a:rPr>
              <a:t>Programming Languages</a:t>
            </a:r>
            <a:endParaRPr i="0" sz="18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ppt_w</p:attrName>
                                        </p:attrNameLst>
                                      </p:cBhvr>
                                      <p:tavLst>
                                        <p:tav fmla="" tm="0">
                                          <p:val>
                                            <p:strVal val="0"/>
                                          </p:val>
                                        </p:tav>
                                        <p:tav fmla="" tm="100000">
                                          <p:val>
                                            <p:strVal val="#ppt_w"/>
                                          </p:val>
                                        </p:tav>
                                      </p:tavLst>
                                    </p:anim>
                                    <p:anim calcmode="lin" valueType="num">
                                      <p:cBhvr additive="base">
                                        <p:cTn dur="1000"/>
                                        <p:tgtEl>
                                          <p:spTgt spid="2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48"/>
          <p:cNvPicPr preferRelativeResize="0"/>
          <p:nvPr/>
        </p:nvPicPr>
        <p:blipFill>
          <a:blip r:embed="rId3">
            <a:alphaModFix/>
          </a:blip>
          <a:stretch>
            <a:fillRect/>
          </a:stretch>
        </p:blipFill>
        <p:spPr>
          <a:xfrm>
            <a:off x="4514700" y="0"/>
            <a:ext cx="4629301" cy="5143499"/>
          </a:xfrm>
          <a:prstGeom prst="rect">
            <a:avLst/>
          </a:prstGeom>
          <a:noFill/>
          <a:ln>
            <a:noFill/>
          </a:ln>
        </p:spPr>
      </p:pic>
      <p:pic>
        <p:nvPicPr>
          <p:cNvPr id="266" name="Google Shape;266;p48"/>
          <p:cNvPicPr preferRelativeResize="0"/>
          <p:nvPr/>
        </p:nvPicPr>
        <p:blipFill>
          <a:blip r:embed="rId4">
            <a:alphaModFix/>
          </a:blip>
          <a:stretch>
            <a:fillRect/>
          </a:stretch>
        </p:blipFill>
        <p:spPr>
          <a:xfrm>
            <a:off x="0" y="0"/>
            <a:ext cx="4567200" cy="5143499"/>
          </a:xfrm>
          <a:prstGeom prst="rect">
            <a:avLst/>
          </a:prstGeom>
          <a:noFill/>
          <a:ln>
            <a:noFill/>
          </a:ln>
        </p:spPr>
      </p:pic>
      <p:cxnSp>
        <p:nvCxnSpPr>
          <p:cNvPr id="267" name="Google Shape;267;p48"/>
          <p:cNvCxnSpPr/>
          <p:nvPr/>
        </p:nvCxnSpPr>
        <p:spPr>
          <a:xfrm flipH="1">
            <a:off x="4581725" y="761925"/>
            <a:ext cx="10500" cy="33933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type="ctrTitle"/>
          </p:nvPr>
        </p:nvSpPr>
        <p:spPr>
          <a:xfrm>
            <a:off x="1509150" y="1390650"/>
            <a:ext cx="5964900" cy="1577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4700"/>
              <a:t>THANK YOU</a:t>
            </a:r>
            <a:endParaRPr sz="4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ppt_w</p:attrName>
                                        </p:attrNameLst>
                                      </p:cBhvr>
                                      <p:tavLst>
                                        <p:tav fmla="" tm="0">
                                          <p:val>
                                            <p:strVal val="0"/>
                                          </p:val>
                                        </p:tav>
                                        <p:tav fmla="" tm="100000">
                                          <p:val>
                                            <p:strVal val="#ppt_w"/>
                                          </p:val>
                                        </p:tav>
                                      </p:tavLst>
                                    </p:anim>
                                    <p:anim calcmode="lin" valueType="num">
                                      <p:cBhvr additive="base">
                                        <p:cTn dur="1000"/>
                                        <p:tgtEl>
                                          <p:spTgt spid="2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2861575" y="55917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PROBLEM STATEMENT</a:t>
            </a:r>
            <a:endParaRPr sz="2600"/>
          </a:p>
        </p:txBody>
      </p:sp>
      <p:sp>
        <p:nvSpPr>
          <p:cNvPr id="167" name="Google Shape;167;p37"/>
          <p:cNvSpPr txBox="1"/>
          <p:nvPr/>
        </p:nvSpPr>
        <p:spPr>
          <a:xfrm>
            <a:off x="1465200" y="1327625"/>
            <a:ext cx="7028400" cy="331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In the era of information overload, the need for efficient text summarization techniques has become paramount.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Traditional methods often fall short in capturing the nuances and contextual understanding required for generating concise and informative summaries.</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This project aims to develop a robust and effective text summarization system utilizing Transformer-based architectures.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objective is to create a model that can accurately distill lengthy textual content into succinct summaries while preserving the core message and salient details.</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cxnSp>
        <p:nvCxnSpPr>
          <p:cNvPr id="168" name="Google Shape;168;p37"/>
          <p:cNvCxnSpPr/>
          <p:nvPr/>
        </p:nvCxnSpPr>
        <p:spPr>
          <a:xfrm flipH="1" rot="10800000">
            <a:off x="3270125" y="1075697"/>
            <a:ext cx="3193500" cy="84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ppt_w</p:attrName>
                                        </p:attrNameLst>
                                      </p:cBhvr>
                                      <p:tavLst>
                                        <p:tav fmla="" tm="0">
                                          <p:val>
                                            <p:strVal val="0"/>
                                          </p:val>
                                        </p:tav>
                                        <p:tav fmla="" tm="100000">
                                          <p:val>
                                            <p:strVal val="#ppt_w"/>
                                          </p:val>
                                        </p:tav>
                                      </p:tavLst>
                                    </p:anim>
                                    <p:anim calcmode="lin" valueType="num">
                                      <p:cBhvr additive="base">
                                        <p:cTn dur="1000"/>
                                        <p:tgtEl>
                                          <p:spTgt spid="1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ppt_w</p:attrName>
                                        </p:attrNameLst>
                                      </p:cBhvr>
                                      <p:tavLst>
                                        <p:tav fmla="" tm="0">
                                          <p:val>
                                            <p:strVal val="0"/>
                                          </p:val>
                                        </p:tav>
                                        <p:tav fmla="" tm="100000">
                                          <p:val>
                                            <p:strVal val="#ppt_w"/>
                                          </p:val>
                                        </p:tav>
                                      </p:tavLst>
                                    </p:anim>
                                    <p:anim calcmode="lin" valueType="num">
                                      <p:cBhvr additive="base">
                                        <p:cTn dur="1000"/>
                                        <p:tgtEl>
                                          <p:spTgt spid="1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633700" y="6736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900"/>
              <a:t>INTRODUCTION</a:t>
            </a:r>
            <a:endParaRPr sz="2900"/>
          </a:p>
        </p:txBody>
      </p:sp>
      <p:sp>
        <p:nvSpPr>
          <p:cNvPr id="174" name="Google Shape;174;p38"/>
          <p:cNvSpPr txBox="1"/>
          <p:nvPr>
            <p:ph idx="1" type="body"/>
          </p:nvPr>
        </p:nvSpPr>
        <p:spPr>
          <a:xfrm>
            <a:off x="581150" y="1499875"/>
            <a:ext cx="3910800" cy="3159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50"/>
              <a:buNone/>
            </a:pPr>
            <a:r>
              <a:rPr lang="en" sz="1600"/>
              <a:t>Text summarization is the creation of a short, accurate, and fluent summary of a longer text document. It is the practice of breaking down long publications into manageable paragraphs or sentences. The procedure extracts important information while also ensuring that the paragraph's sense is preserved.</a:t>
            </a:r>
            <a:r>
              <a:rPr lang="en" sz="1600">
                <a:solidFill>
                  <a:srgbClr val="000000"/>
                </a:solidFill>
              </a:rPr>
              <a:t> </a:t>
            </a:r>
            <a:endParaRPr sz="1600"/>
          </a:p>
          <a:p>
            <a:pPr indent="0" lvl="0" marL="0" rtl="0" algn="l">
              <a:lnSpc>
                <a:spcPct val="100000"/>
              </a:lnSpc>
              <a:spcBef>
                <a:spcPts val="0"/>
              </a:spcBef>
              <a:spcAft>
                <a:spcPts val="1600"/>
              </a:spcAft>
              <a:buSzPts val="1150"/>
              <a:buNone/>
            </a:pPr>
            <a:r>
              <a:t/>
            </a:r>
            <a:endParaRPr/>
          </a:p>
        </p:txBody>
      </p:sp>
      <p:cxnSp>
        <p:nvCxnSpPr>
          <p:cNvPr id="175" name="Google Shape;175;p38"/>
          <p:cNvCxnSpPr/>
          <p:nvPr/>
        </p:nvCxnSpPr>
        <p:spPr>
          <a:xfrm>
            <a:off x="797600" y="1252222"/>
            <a:ext cx="2959200" cy="114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pic>
        <p:nvPicPr>
          <p:cNvPr id="176" name="Google Shape;176;p38"/>
          <p:cNvPicPr preferRelativeResize="0"/>
          <p:nvPr/>
        </p:nvPicPr>
        <p:blipFill rotWithShape="1">
          <a:blip r:embed="rId3">
            <a:alphaModFix/>
          </a:blip>
          <a:srcRect b="0" l="0" r="0" t="0"/>
          <a:stretch/>
        </p:blipFill>
        <p:spPr>
          <a:xfrm>
            <a:off x="4781800" y="1618725"/>
            <a:ext cx="4172876" cy="253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1026200" y="2346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600"/>
              <a:t>THESE ARE THE</a:t>
            </a:r>
            <a:endParaRPr sz="2600"/>
          </a:p>
          <a:p>
            <a:pPr indent="0" lvl="0" marL="0" rtl="0" algn="l">
              <a:lnSpc>
                <a:spcPct val="100000"/>
              </a:lnSpc>
              <a:spcBef>
                <a:spcPts val="0"/>
              </a:spcBef>
              <a:spcAft>
                <a:spcPts val="0"/>
              </a:spcAft>
              <a:buSzPts val="2400"/>
              <a:buNone/>
            </a:pPr>
            <a:r>
              <a:rPr lang="en" sz="2600"/>
              <a:t> PROJECTIONS!</a:t>
            </a:r>
            <a:endParaRPr sz="2600"/>
          </a:p>
        </p:txBody>
      </p:sp>
      <p:cxnSp>
        <p:nvCxnSpPr>
          <p:cNvPr id="182" name="Google Shape;182;p39"/>
          <p:cNvCxnSpPr/>
          <p:nvPr/>
        </p:nvCxnSpPr>
        <p:spPr>
          <a:xfrm>
            <a:off x="1178600" y="1176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183" name="Google Shape;183;p39"/>
          <p:cNvSpPr/>
          <p:nvPr/>
        </p:nvSpPr>
        <p:spPr>
          <a:xfrm>
            <a:off x="1077905" y="273942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9"/>
          <p:cNvSpPr txBox="1"/>
          <p:nvPr>
            <p:ph idx="4294967295" type="title"/>
          </p:nvPr>
        </p:nvSpPr>
        <p:spPr>
          <a:xfrm>
            <a:off x="695250" y="3158541"/>
            <a:ext cx="2584500" cy="154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500">
                <a:solidFill>
                  <a:schemeClr val="accent6"/>
                </a:solidFill>
              </a:rPr>
              <a:t>1.7ZB</a:t>
            </a:r>
            <a:endParaRPr sz="3500">
              <a:solidFill>
                <a:schemeClr val="accent6"/>
              </a:solidFill>
            </a:endParaRPr>
          </a:p>
          <a:p>
            <a:pPr indent="0" lvl="0" marL="0" rtl="0" algn="ctr">
              <a:lnSpc>
                <a:spcPct val="100000"/>
              </a:lnSpc>
              <a:spcBef>
                <a:spcPts val="0"/>
              </a:spcBef>
              <a:spcAft>
                <a:spcPts val="0"/>
              </a:spcAft>
              <a:buSzPts val="2800"/>
              <a:buNone/>
            </a:pPr>
            <a:r>
              <a:rPr lang="en" sz="1500">
                <a:solidFill>
                  <a:schemeClr val="accent6"/>
                </a:solidFill>
              </a:rPr>
              <a:t>IN 2000</a:t>
            </a:r>
            <a:endParaRPr sz="1500">
              <a:solidFill>
                <a:schemeClr val="accent6"/>
              </a:solidFill>
            </a:endParaRPr>
          </a:p>
        </p:txBody>
      </p:sp>
      <p:sp>
        <p:nvSpPr>
          <p:cNvPr id="185" name="Google Shape;185;p39"/>
          <p:cNvSpPr/>
          <p:nvPr/>
        </p:nvSpPr>
        <p:spPr>
          <a:xfrm>
            <a:off x="3279750" y="1606525"/>
            <a:ext cx="2584500" cy="2584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9"/>
          <p:cNvSpPr txBox="1"/>
          <p:nvPr>
            <p:ph idx="4294967295" type="title"/>
          </p:nvPr>
        </p:nvSpPr>
        <p:spPr>
          <a:xfrm>
            <a:off x="3279750" y="2234798"/>
            <a:ext cx="2584500" cy="204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800">
                <a:solidFill>
                  <a:schemeClr val="accent6"/>
                </a:solidFill>
              </a:rPr>
              <a:t>90ZB</a:t>
            </a:r>
            <a:endParaRPr sz="4800">
              <a:solidFill>
                <a:schemeClr val="accent6"/>
              </a:solidFill>
            </a:endParaRPr>
          </a:p>
          <a:p>
            <a:pPr indent="0" lvl="0" marL="0" rtl="0" algn="ctr">
              <a:lnSpc>
                <a:spcPct val="100000"/>
              </a:lnSpc>
              <a:spcBef>
                <a:spcPts val="0"/>
              </a:spcBef>
              <a:spcAft>
                <a:spcPts val="0"/>
              </a:spcAft>
              <a:buSzPts val="2800"/>
              <a:buNone/>
            </a:pPr>
            <a:r>
              <a:rPr lang="en" sz="1500">
                <a:solidFill>
                  <a:schemeClr val="accent6"/>
                </a:solidFill>
              </a:rPr>
              <a:t>IN 2021</a:t>
            </a:r>
            <a:endParaRPr sz="1500">
              <a:solidFill>
                <a:schemeClr val="accent6"/>
              </a:solidFill>
            </a:endParaRPr>
          </a:p>
        </p:txBody>
      </p:sp>
      <p:sp>
        <p:nvSpPr>
          <p:cNvPr id="187" name="Google Shape;187;p39"/>
          <p:cNvSpPr/>
          <p:nvPr/>
        </p:nvSpPr>
        <p:spPr>
          <a:xfrm>
            <a:off x="6246905" y="1319200"/>
            <a:ext cx="1819200" cy="1819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9"/>
          <p:cNvSpPr txBox="1"/>
          <p:nvPr>
            <p:ph idx="4294967295" type="title"/>
          </p:nvPr>
        </p:nvSpPr>
        <p:spPr>
          <a:xfrm>
            <a:off x="5864250" y="1746137"/>
            <a:ext cx="2584500" cy="176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chemeClr val="accent6"/>
                </a:solidFill>
              </a:rPr>
              <a:t>350ZB</a:t>
            </a:r>
            <a:endParaRPr sz="3600">
              <a:solidFill>
                <a:schemeClr val="accent6"/>
              </a:solidFill>
            </a:endParaRPr>
          </a:p>
          <a:p>
            <a:pPr indent="0" lvl="0" marL="0" rtl="0" algn="ctr">
              <a:lnSpc>
                <a:spcPct val="100000"/>
              </a:lnSpc>
              <a:spcBef>
                <a:spcPts val="0"/>
              </a:spcBef>
              <a:spcAft>
                <a:spcPts val="0"/>
              </a:spcAft>
              <a:buSzPts val="2800"/>
              <a:buNone/>
            </a:pPr>
            <a:r>
              <a:rPr lang="en" sz="1500">
                <a:solidFill>
                  <a:schemeClr val="accent6"/>
                </a:solidFill>
              </a:rPr>
              <a:t>IN 2030</a:t>
            </a:r>
            <a:endParaRPr sz="1500">
              <a:solidFill>
                <a:schemeClr val="accent6"/>
              </a:solidFill>
            </a:endParaRPr>
          </a:p>
        </p:txBody>
      </p:sp>
      <p:cxnSp>
        <p:nvCxnSpPr>
          <p:cNvPr id="189" name="Google Shape;189;p39"/>
          <p:cNvCxnSpPr>
            <a:stCxn id="187" idx="0"/>
          </p:cNvCxnSpPr>
          <p:nvPr/>
        </p:nvCxnSpPr>
        <p:spPr>
          <a:xfrm rot="10800000">
            <a:off x="7156505" y="-320000"/>
            <a:ext cx="0" cy="1639200"/>
          </a:xfrm>
          <a:prstGeom prst="straightConnector1">
            <a:avLst/>
          </a:prstGeom>
          <a:noFill/>
          <a:ln cap="flat" cmpd="sng" w="19050">
            <a:solidFill>
              <a:schemeClr val="accent3"/>
            </a:solidFill>
            <a:prstDash val="solid"/>
            <a:round/>
            <a:headEnd len="sm" w="sm" type="none"/>
            <a:tailEnd len="sm" w="sm" type="none"/>
          </a:ln>
        </p:spPr>
      </p:cxnSp>
      <p:cxnSp>
        <p:nvCxnSpPr>
          <p:cNvPr id="190" name="Google Shape;190;p39"/>
          <p:cNvCxnSpPr>
            <a:stCxn id="185" idx="4"/>
          </p:cNvCxnSpPr>
          <p:nvPr/>
        </p:nvCxnSpPr>
        <p:spPr>
          <a:xfrm>
            <a:off x="4572000" y="4191025"/>
            <a:ext cx="0" cy="1362000"/>
          </a:xfrm>
          <a:prstGeom prst="straightConnector1">
            <a:avLst/>
          </a:prstGeom>
          <a:noFill/>
          <a:ln cap="flat" cmpd="sng" w="19050">
            <a:solidFill>
              <a:schemeClr val="accent1"/>
            </a:solidFill>
            <a:prstDash val="solid"/>
            <a:round/>
            <a:headEnd len="sm" w="sm" type="none"/>
            <a:tailEnd len="sm" w="sm" type="none"/>
          </a:ln>
        </p:spPr>
      </p:cxnSp>
      <p:cxnSp>
        <p:nvCxnSpPr>
          <p:cNvPr id="191" name="Google Shape;191;p39"/>
          <p:cNvCxnSpPr>
            <a:stCxn id="183" idx="4"/>
          </p:cNvCxnSpPr>
          <p:nvPr/>
        </p:nvCxnSpPr>
        <p:spPr>
          <a:xfrm>
            <a:off x="1987505" y="4558625"/>
            <a:ext cx="0" cy="7128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ppt_w</p:attrName>
                                        </p:attrNameLst>
                                      </p:cBhvr>
                                      <p:tavLst>
                                        <p:tav fmla="" tm="0">
                                          <p:val>
                                            <p:strVal val="0"/>
                                          </p:val>
                                        </p:tav>
                                        <p:tav fmla="" tm="100000">
                                          <p:val>
                                            <p:strVal val="#ppt_w"/>
                                          </p:val>
                                        </p:tav>
                                      </p:tavLst>
                                    </p:anim>
                                    <p:anim calcmode="lin" valueType="num">
                                      <p:cBhvr additive="base">
                                        <p:cTn dur="1000"/>
                                        <p:tgtEl>
                                          <p:spTgt spid="18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633700" y="6736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700"/>
              <a:t>STAGES IN SUMMARIZATION</a:t>
            </a:r>
            <a:endParaRPr sz="2700"/>
          </a:p>
        </p:txBody>
      </p:sp>
      <p:cxnSp>
        <p:nvCxnSpPr>
          <p:cNvPr id="197" name="Google Shape;197;p40"/>
          <p:cNvCxnSpPr/>
          <p:nvPr/>
        </p:nvCxnSpPr>
        <p:spPr>
          <a:xfrm flipH="1" rot="10800000">
            <a:off x="709900" y="1270325"/>
            <a:ext cx="5312700" cy="26400"/>
          </a:xfrm>
          <a:prstGeom prst="straightConnector1">
            <a:avLst/>
          </a:prstGeom>
          <a:noFill/>
          <a:ln cap="flat" cmpd="sng" w="9525">
            <a:solidFill>
              <a:schemeClr val="lt2"/>
            </a:solidFill>
            <a:prstDash val="solid"/>
            <a:round/>
            <a:headEnd len="sm" w="sm" type="none"/>
            <a:tailEnd len="sm" w="sm" type="none"/>
          </a:ln>
        </p:spPr>
      </p:cxnSp>
      <p:pic>
        <p:nvPicPr>
          <p:cNvPr id="198" name="Google Shape;198;p40"/>
          <p:cNvPicPr preferRelativeResize="0"/>
          <p:nvPr/>
        </p:nvPicPr>
        <p:blipFill rotWithShape="1">
          <a:blip r:embed="rId3">
            <a:alphaModFix/>
          </a:blip>
          <a:srcRect b="0" l="0" r="0" t="0"/>
          <a:stretch/>
        </p:blipFill>
        <p:spPr>
          <a:xfrm>
            <a:off x="152400" y="1919825"/>
            <a:ext cx="8839200" cy="17929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ppt_w</p:attrName>
                                        </p:attrNameLst>
                                      </p:cBhvr>
                                      <p:tavLst>
                                        <p:tav fmla="" tm="0">
                                          <p:val>
                                            <p:strVal val="0"/>
                                          </p:val>
                                        </p:tav>
                                        <p:tav fmla="" tm="100000">
                                          <p:val>
                                            <p:strVal val="#ppt_w"/>
                                          </p:val>
                                        </p:tav>
                                      </p:tavLst>
                                    </p:anim>
                                    <p:anim calcmode="lin" valueType="num">
                                      <p:cBhvr additive="base">
                                        <p:cTn dur="1000"/>
                                        <p:tgtEl>
                                          <p:spTgt spid="19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idx="1" type="subTitle"/>
          </p:nvPr>
        </p:nvSpPr>
        <p:spPr>
          <a:xfrm>
            <a:off x="1948500" y="364200"/>
            <a:ext cx="53850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2500"/>
              <a:t>TYPES OF SUMMARIZATION</a:t>
            </a:r>
            <a:endParaRPr b="1" sz="2500"/>
          </a:p>
        </p:txBody>
      </p:sp>
      <p:sp>
        <p:nvSpPr>
          <p:cNvPr id="204" name="Google Shape;204;p41"/>
          <p:cNvSpPr txBox="1"/>
          <p:nvPr>
            <p:ph type="ctrTitle"/>
          </p:nvPr>
        </p:nvSpPr>
        <p:spPr>
          <a:xfrm>
            <a:off x="450325" y="1462725"/>
            <a:ext cx="4140300" cy="320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0" lang="en" sz="1800">
                <a:solidFill>
                  <a:srgbClr val="FFFF00"/>
                </a:solidFill>
                <a:latin typeface="Montserrat"/>
                <a:ea typeface="Montserrat"/>
                <a:cs typeface="Montserrat"/>
                <a:sym typeface="Montserrat"/>
              </a:rPr>
              <a:t> EXTRACTIVE SUMMARIZATION</a:t>
            </a:r>
            <a:endParaRPr b="0" sz="1800">
              <a:solidFill>
                <a:srgbClr val="FFFF00"/>
              </a:solidFill>
              <a:latin typeface="Montserrat"/>
              <a:ea typeface="Montserrat"/>
              <a:cs typeface="Montserrat"/>
              <a:sym typeface="Montserrat"/>
            </a:endParaRPr>
          </a:p>
          <a:p>
            <a:pPr indent="0" lvl="0" marL="0" rtl="0" algn="l">
              <a:lnSpc>
                <a:spcPct val="100000"/>
              </a:lnSpc>
              <a:spcBef>
                <a:spcPts val="0"/>
              </a:spcBef>
              <a:spcAft>
                <a:spcPts val="0"/>
              </a:spcAft>
              <a:buSzPts val="3000"/>
              <a:buNone/>
            </a:pPr>
            <a:r>
              <a:t/>
            </a:r>
            <a:endParaRPr b="0" sz="1800">
              <a:solidFill>
                <a:srgbClr val="FFFF00"/>
              </a:solidFill>
              <a:latin typeface="Montserrat"/>
              <a:ea typeface="Montserrat"/>
              <a:cs typeface="Montserrat"/>
              <a:sym typeface="Montserrat"/>
            </a:endParaRPr>
          </a:p>
          <a:p>
            <a:pPr indent="0" lvl="0" marL="0" rtl="0" algn="l">
              <a:lnSpc>
                <a:spcPct val="115000"/>
              </a:lnSpc>
              <a:spcBef>
                <a:spcPts val="1200"/>
              </a:spcBef>
              <a:spcAft>
                <a:spcPts val="0"/>
              </a:spcAft>
              <a:buSzPts val="3000"/>
              <a:buNone/>
            </a:pPr>
            <a:r>
              <a:rPr b="0" lang="en" sz="1500">
                <a:latin typeface="Montserrat"/>
                <a:ea typeface="Montserrat"/>
                <a:cs typeface="Montserrat"/>
                <a:sym typeface="Montserrat"/>
              </a:rPr>
              <a:t>Extractive summarization selects a subset of sentences from the text to form a summary.</a:t>
            </a:r>
            <a:endParaRPr b="0" sz="1500">
              <a:latin typeface="Montserrat"/>
              <a:ea typeface="Montserrat"/>
              <a:cs typeface="Montserrat"/>
              <a:sym typeface="Montserrat"/>
            </a:endParaRPr>
          </a:p>
          <a:p>
            <a:pPr indent="-323850" lvl="0" marL="457200" rtl="0" algn="l">
              <a:lnSpc>
                <a:spcPct val="115000"/>
              </a:lnSpc>
              <a:spcBef>
                <a:spcPts val="1200"/>
              </a:spcBef>
              <a:spcAft>
                <a:spcPts val="0"/>
              </a:spcAft>
              <a:buSzPts val="1500"/>
              <a:buFont typeface="Montserrat"/>
              <a:buChar char="➢"/>
            </a:pPr>
            <a:r>
              <a:rPr b="0" lang="en" sz="1500">
                <a:latin typeface="Montserrat"/>
                <a:ea typeface="Montserrat"/>
                <a:cs typeface="Montserrat"/>
                <a:sym typeface="Montserrat"/>
              </a:rPr>
              <a:t>Sentence Selection</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Scoring and Ranking</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Thresholding</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Sentence Ordering</a:t>
            </a:r>
            <a:endParaRPr b="0" sz="1500">
              <a:latin typeface="Montserrat"/>
              <a:ea typeface="Montserrat"/>
              <a:cs typeface="Montserrat"/>
              <a:sym typeface="Montserrat"/>
            </a:endParaRPr>
          </a:p>
          <a:p>
            <a:pPr indent="0" lvl="0" marL="0" rtl="0" algn="ctr">
              <a:lnSpc>
                <a:spcPct val="100000"/>
              </a:lnSpc>
              <a:spcBef>
                <a:spcPts val="1200"/>
              </a:spcBef>
              <a:spcAft>
                <a:spcPts val="0"/>
              </a:spcAft>
              <a:buSzPts val="3000"/>
              <a:buNone/>
            </a:pPr>
            <a:r>
              <a:t/>
            </a:r>
            <a:endParaRPr b="0">
              <a:latin typeface="Montserrat"/>
              <a:ea typeface="Montserrat"/>
              <a:cs typeface="Montserrat"/>
              <a:sym typeface="Montserrat"/>
            </a:endParaRPr>
          </a:p>
        </p:txBody>
      </p:sp>
      <p:sp>
        <p:nvSpPr>
          <p:cNvPr id="205" name="Google Shape;205;p41"/>
          <p:cNvSpPr txBox="1"/>
          <p:nvPr>
            <p:ph type="ctrTitle"/>
          </p:nvPr>
        </p:nvSpPr>
        <p:spPr>
          <a:xfrm>
            <a:off x="4590625" y="1462725"/>
            <a:ext cx="4097700" cy="320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0" lang="en" sz="1800">
                <a:solidFill>
                  <a:srgbClr val="FFFF00"/>
                </a:solidFill>
                <a:latin typeface="Montserrat"/>
                <a:ea typeface="Montserrat"/>
                <a:cs typeface="Montserrat"/>
                <a:sym typeface="Montserrat"/>
              </a:rPr>
              <a:t>ABSTRACTIVE SUMMARIZATION</a:t>
            </a:r>
            <a:endParaRPr b="0" sz="1800">
              <a:solidFill>
                <a:srgbClr val="FFFF00"/>
              </a:solidFill>
              <a:latin typeface="Montserrat"/>
              <a:ea typeface="Montserrat"/>
              <a:cs typeface="Montserrat"/>
              <a:sym typeface="Montserrat"/>
            </a:endParaRPr>
          </a:p>
          <a:p>
            <a:pPr indent="0" lvl="0" marL="0" rtl="0" algn="ctr">
              <a:lnSpc>
                <a:spcPct val="100000"/>
              </a:lnSpc>
              <a:spcBef>
                <a:spcPts val="0"/>
              </a:spcBef>
              <a:spcAft>
                <a:spcPts val="0"/>
              </a:spcAft>
              <a:buSzPts val="3000"/>
              <a:buNone/>
            </a:pPr>
            <a:r>
              <a:t/>
            </a:r>
            <a:endParaRPr b="0" sz="1800">
              <a:solidFill>
                <a:srgbClr val="FFFF00"/>
              </a:solidFill>
              <a:latin typeface="Montserrat"/>
              <a:ea typeface="Montserrat"/>
              <a:cs typeface="Montserrat"/>
              <a:sym typeface="Montserrat"/>
            </a:endParaRPr>
          </a:p>
          <a:p>
            <a:pPr indent="0" lvl="0" marL="0" rtl="0" algn="l">
              <a:spcBef>
                <a:spcPts val="0"/>
              </a:spcBef>
              <a:spcAft>
                <a:spcPts val="0"/>
              </a:spcAft>
              <a:buSzPts val="3000"/>
              <a:buNone/>
            </a:pPr>
            <a:r>
              <a:rPr b="0" lang="en" sz="1500">
                <a:latin typeface="Montserrat"/>
                <a:ea typeface="Montserrat"/>
                <a:cs typeface="Montserrat"/>
                <a:sym typeface="Montserrat"/>
              </a:rPr>
              <a:t>  </a:t>
            </a:r>
            <a:endParaRPr b="0" sz="1500">
              <a:latin typeface="Montserrat"/>
              <a:ea typeface="Montserrat"/>
              <a:cs typeface="Montserrat"/>
              <a:sym typeface="Montserrat"/>
            </a:endParaRPr>
          </a:p>
          <a:p>
            <a:pPr indent="0" lvl="0" marL="0" rtl="0" algn="l">
              <a:spcBef>
                <a:spcPts val="0"/>
              </a:spcBef>
              <a:spcAft>
                <a:spcPts val="0"/>
              </a:spcAft>
              <a:buSzPts val="3000"/>
              <a:buNone/>
            </a:pPr>
            <a:r>
              <a:rPr b="0" lang="en" sz="1500">
                <a:latin typeface="Montserrat"/>
                <a:ea typeface="Montserrat"/>
                <a:cs typeface="Montserrat"/>
                <a:sym typeface="Montserrat"/>
              </a:rPr>
              <a:t>  </a:t>
            </a:r>
            <a:r>
              <a:rPr b="0" lang="en" sz="1500">
                <a:latin typeface="Montserrat"/>
                <a:ea typeface="Montserrat"/>
                <a:cs typeface="Montserrat"/>
                <a:sym typeface="Montserrat"/>
              </a:rPr>
              <a:t>Abstractive summarization reorganizes</a:t>
            </a:r>
            <a:endParaRPr b="0" sz="1500">
              <a:latin typeface="Montserrat"/>
              <a:ea typeface="Montserrat"/>
              <a:cs typeface="Montserrat"/>
              <a:sym typeface="Montserrat"/>
            </a:endParaRPr>
          </a:p>
          <a:p>
            <a:pPr indent="0" lvl="0" marL="0" rtl="0" algn="l">
              <a:lnSpc>
                <a:spcPct val="100000"/>
              </a:lnSpc>
              <a:spcBef>
                <a:spcPts val="0"/>
              </a:spcBef>
              <a:spcAft>
                <a:spcPts val="0"/>
              </a:spcAft>
              <a:buSzPts val="3000"/>
              <a:buNone/>
            </a:pPr>
            <a:r>
              <a:rPr b="0" lang="en" sz="1500">
                <a:latin typeface="Montserrat"/>
                <a:ea typeface="Montserrat"/>
                <a:cs typeface="Montserrat"/>
                <a:sym typeface="Montserrat"/>
              </a:rPr>
              <a:t>  the sentences and adds novel</a:t>
            </a:r>
            <a:endParaRPr b="0" sz="1500">
              <a:latin typeface="Montserrat"/>
              <a:ea typeface="Montserrat"/>
              <a:cs typeface="Montserrat"/>
              <a:sym typeface="Montserrat"/>
            </a:endParaRPr>
          </a:p>
          <a:p>
            <a:pPr indent="0" lvl="0" marL="0" rtl="0" algn="l">
              <a:lnSpc>
                <a:spcPct val="100000"/>
              </a:lnSpc>
              <a:spcBef>
                <a:spcPts val="0"/>
              </a:spcBef>
              <a:spcAft>
                <a:spcPts val="0"/>
              </a:spcAft>
              <a:buSzPts val="3000"/>
              <a:buNone/>
            </a:pPr>
            <a:r>
              <a:rPr b="0" lang="en" sz="1500">
                <a:latin typeface="Montserrat"/>
                <a:ea typeface="Montserrat"/>
                <a:cs typeface="Montserrat"/>
                <a:sym typeface="Montserrat"/>
              </a:rPr>
              <a:t>  </a:t>
            </a:r>
            <a:r>
              <a:rPr b="0" lang="en" sz="1500">
                <a:latin typeface="Montserrat"/>
                <a:ea typeface="Montserrat"/>
                <a:cs typeface="Montserrat"/>
                <a:sym typeface="Montserrat"/>
              </a:rPr>
              <a:t>words/phrases into the summary if</a:t>
            </a:r>
            <a:endParaRPr b="0" sz="1500">
              <a:latin typeface="Montserrat"/>
              <a:ea typeface="Montserrat"/>
              <a:cs typeface="Montserrat"/>
              <a:sym typeface="Montserrat"/>
            </a:endParaRPr>
          </a:p>
          <a:p>
            <a:pPr indent="0" lvl="0" marL="0" rtl="0" algn="l">
              <a:lnSpc>
                <a:spcPct val="100000"/>
              </a:lnSpc>
              <a:spcBef>
                <a:spcPts val="0"/>
              </a:spcBef>
              <a:spcAft>
                <a:spcPts val="0"/>
              </a:spcAft>
              <a:buSzPts val="3000"/>
              <a:buNone/>
            </a:pPr>
            <a:r>
              <a:rPr b="0" lang="en" sz="1500">
                <a:latin typeface="Montserrat"/>
                <a:ea typeface="Montserrat"/>
                <a:cs typeface="Montserrat"/>
                <a:sym typeface="Montserrat"/>
              </a:rPr>
              <a:t>  necessary.</a:t>
            </a:r>
            <a:endParaRPr b="0" sz="1500">
              <a:latin typeface="Montserrat"/>
              <a:ea typeface="Montserrat"/>
              <a:cs typeface="Montserrat"/>
              <a:sym typeface="Montserrat"/>
            </a:endParaRPr>
          </a:p>
          <a:p>
            <a:pPr indent="-323850" lvl="0" marL="457200" rtl="0" algn="l">
              <a:lnSpc>
                <a:spcPct val="115000"/>
              </a:lnSpc>
              <a:spcBef>
                <a:spcPts val="1200"/>
              </a:spcBef>
              <a:spcAft>
                <a:spcPts val="0"/>
              </a:spcAft>
              <a:buSzPts val="1500"/>
              <a:buFont typeface="Montserrat"/>
              <a:buChar char="➢"/>
            </a:pPr>
            <a:r>
              <a:rPr b="0" lang="en" sz="1500">
                <a:latin typeface="Montserrat"/>
                <a:ea typeface="Montserrat"/>
                <a:cs typeface="Montserrat"/>
                <a:sym typeface="Montserrat"/>
              </a:rPr>
              <a:t>Understanding Concept</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Paraphrasing and Rewriting</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Sentence Generation</a:t>
            </a:r>
            <a:endParaRPr b="0"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0" lang="en" sz="1500">
                <a:latin typeface="Montserrat"/>
                <a:ea typeface="Montserrat"/>
                <a:cs typeface="Montserrat"/>
                <a:sym typeface="Montserrat"/>
              </a:rPr>
              <a:t>Quality Assessment</a:t>
            </a:r>
            <a:endParaRPr b="0" sz="1500">
              <a:latin typeface="Montserrat"/>
              <a:ea typeface="Montserrat"/>
              <a:cs typeface="Montserrat"/>
              <a:sym typeface="Montserrat"/>
            </a:endParaRPr>
          </a:p>
          <a:p>
            <a:pPr indent="0" lvl="0" marL="0" rtl="0" algn="l">
              <a:lnSpc>
                <a:spcPct val="100000"/>
              </a:lnSpc>
              <a:spcBef>
                <a:spcPts val="1200"/>
              </a:spcBef>
              <a:spcAft>
                <a:spcPts val="0"/>
              </a:spcAft>
              <a:buSzPts val="3000"/>
              <a:buNone/>
            </a:pPr>
            <a:r>
              <a:t/>
            </a:r>
            <a:endParaRPr b="0" sz="1800">
              <a:solidFill>
                <a:srgbClr val="FFFF00"/>
              </a:solidFill>
              <a:latin typeface="Montserrat"/>
              <a:ea typeface="Montserrat"/>
              <a:cs typeface="Montserrat"/>
              <a:sym typeface="Montserrat"/>
            </a:endParaRPr>
          </a:p>
          <a:p>
            <a:pPr indent="0" lvl="0" marL="0" rtl="0" algn="l">
              <a:lnSpc>
                <a:spcPct val="100000"/>
              </a:lnSpc>
              <a:spcBef>
                <a:spcPts val="0"/>
              </a:spcBef>
              <a:spcAft>
                <a:spcPts val="0"/>
              </a:spcAft>
              <a:buSzPts val="3000"/>
              <a:buNone/>
            </a:pPr>
            <a:r>
              <a:t/>
            </a:r>
            <a:endParaRPr b="0" sz="1800">
              <a:solidFill>
                <a:srgbClr val="FFFF00"/>
              </a:solidFill>
              <a:latin typeface="Montserrat"/>
              <a:ea typeface="Montserrat"/>
              <a:cs typeface="Montserrat"/>
              <a:sym typeface="Montserrat"/>
            </a:endParaRPr>
          </a:p>
        </p:txBody>
      </p:sp>
      <p:cxnSp>
        <p:nvCxnSpPr>
          <p:cNvPr id="206" name="Google Shape;206;p41"/>
          <p:cNvCxnSpPr/>
          <p:nvPr/>
        </p:nvCxnSpPr>
        <p:spPr>
          <a:xfrm>
            <a:off x="2863500" y="879300"/>
            <a:ext cx="3532200" cy="0"/>
          </a:xfrm>
          <a:prstGeom prst="straightConnector1">
            <a:avLst/>
          </a:prstGeom>
          <a:noFill/>
          <a:ln cap="flat" cmpd="sng" w="9525">
            <a:solidFill>
              <a:schemeClr val="lt2"/>
            </a:solidFill>
            <a:prstDash val="solid"/>
            <a:round/>
            <a:headEnd len="sm" w="sm" type="none"/>
            <a:tailEnd len="sm" w="sm" type="none"/>
          </a:ln>
        </p:spPr>
      </p:cxnSp>
      <p:cxnSp>
        <p:nvCxnSpPr>
          <p:cNvPr id="207" name="Google Shape;207;p41"/>
          <p:cNvCxnSpPr/>
          <p:nvPr/>
        </p:nvCxnSpPr>
        <p:spPr>
          <a:xfrm>
            <a:off x="919850" y="1899075"/>
            <a:ext cx="2902500" cy="0"/>
          </a:xfrm>
          <a:prstGeom prst="straightConnector1">
            <a:avLst/>
          </a:prstGeom>
          <a:noFill/>
          <a:ln cap="flat" cmpd="sng" w="9525">
            <a:solidFill>
              <a:srgbClr val="FFFF00"/>
            </a:solidFill>
            <a:prstDash val="solid"/>
            <a:round/>
            <a:headEnd len="sm" w="sm" type="none"/>
            <a:tailEnd len="sm" w="sm" type="none"/>
          </a:ln>
        </p:spPr>
      </p:cxnSp>
      <p:cxnSp>
        <p:nvCxnSpPr>
          <p:cNvPr id="208" name="Google Shape;208;p41"/>
          <p:cNvCxnSpPr/>
          <p:nvPr/>
        </p:nvCxnSpPr>
        <p:spPr>
          <a:xfrm flipH="1" rot="10800000">
            <a:off x="5116625" y="1898925"/>
            <a:ext cx="3125400" cy="4800"/>
          </a:xfrm>
          <a:prstGeom prst="straightConnector1">
            <a:avLst/>
          </a:prstGeom>
          <a:noFill/>
          <a:ln cap="flat" cmpd="sng" w="9525">
            <a:solidFill>
              <a:srgbClr val="FFFF00"/>
            </a:solidFill>
            <a:prstDash val="solid"/>
            <a:round/>
            <a:headEnd len="sm" w="sm" type="none"/>
            <a:tailEnd len="sm" w="sm" type="none"/>
          </a:ln>
        </p:spPr>
      </p:cxnSp>
      <p:cxnSp>
        <p:nvCxnSpPr>
          <p:cNvPr id="209" name="Google Shape;209;p41"/>
          <p:cNvCxnSpPr/>
          <p:nvPr/>
        </p:nvCxnSpPr>
        <p:spPr>
          <a:xfrm flipH="1">
            <a:off x="4590600" y="1658300"/>
            <a:ext cx="10800" cy="279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ppt_w</p:attrName>
                                        </p:attrNameLst>
                                      </p:cBhvr>
                                      <p:tavLst>
                                        <p:tav fmla="" tm="0">
                                          <p:val>
                                            <p:strVal val="0"/>
                                          </p:val>
                                        </p:tav>
                                        <p:tav fmla="" tm="100000">
                                          <p:val>
                                            <p:strVal val="#ppt_w"/>
                                          </p:val>
                                        </p:tav>
                                      </p:tavLst>
                                    </p:anim>
                                    <p:anim calcmode="lin" valueType="num">
                                      <p:cBhvr additive="base">
                                        <p:cTn dur="1000"/>
                                        <p:tgtEl>
                                          <p:spTgt spid="2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2"/>
          <p:cNvSpPr txBox="1"/>
          <p:nvPr>
            <p:ph type="title"/>
          </p:nvPr>
        </p:nvSpPr>
        <p:spPr>
          <a:xfrm>
            <a:off x="786100" y="368825"/>
            <a:ext cx="50436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EXAMPLE</a:t>
            </a:r>
            <a:endParaRPr/>
          </a:p>
        </p:txBody>
      </p:sp>
      <p:cxnSp>
        <p:nvCxnSpPr>
          <p:cNvPr id="215" name="Google Shape;215;p42"/>
          <p:cNvCxnSpPr/>
          <p:nvPr/>
        </p:nvCxnSpPr>
        <p:spPr>
          <a:xfrm flipH="1" rot="10800000">
            <a:off x="873800" y="867922"/>
            <a:ext cx="1727700" cy="33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16" name="Google Shape;216;p42"/>
          <p:cNvSpPr txBox="1"/>
          <p:nvPr/>
        </p:nvSpPr>
        <p:spPr>
          <a:xfrm>
            <a:off x="764125" y="1123950"/>
            <a:ext cx="7715400"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00"/>
                </a:solidFill>
                <a:latin typeface="Montserrat SemiBold"/>
                <a:ea typeface="Montserrat SemiBold"/>
                <a:cs typeface="Montserrat SemiBold"/>
                <a:sym typeface="Montserrat SemiBold"/>
              </a:rPr>
              <a:t>Peter and Elizabeth</a:t>
            </a:r>
            <a:r>
              <a:rPr b="0" i="0" lang="en" sz="1700" u="none" cap="none" strike="noStrike">
                <a:solidFill>
                  <a:schemeClr val="lt1"/>
                </a:solidFill>
                <a:latin typeface="Montserrat SemiBold"/>
                <a:ea typeface="Montserrat SemiBold"/>
                <a:cs typeface="Montserrat SemiBold"/>
                <a:sym typeface="Montserrat SemiBold"/>
              </a:rPr>
              <a:t> took a taxi to </a:t>
            </a:r>
            <a:r>
              <a:rPr b="0" i="0" lang="en" sz="1700" u="none" cap="none" strike="noStrike">
                <a:solidFill>
                  <a:srgbClr val="FFFF00"/>
                </a:solidFill>
                <a:latin typeface="Montserrat SemiBold"/>
                <a:ea typeface="Montserrat SemiBold"/>
                <a:cs typeface="Montserrat SemiBold"/>
                <a:sym typeface="Montserrat SemiBold"/>
              </a:rPr>
              <a:t>attend</a:t>
            </a:r>
            <a:r>
              <a:rPr b="0" i="0" lang="en" sz="1700" u="none" cap="none" strike="noStrike">
                <a:solidFill>
                  <a:schemeClr val="lt1"/>
                </a:solidFill>
                <a:latin typeface="Montserrat SemiBold"/>
                <a:ea typeface="Montserrat SemiBold"/>
                <a:cs typeface="Montserrat SemiBold"/>
                <a:sym typeface="Montserrat SemiBold"/>
              </a:rPr>
              <a:t> the night </a:t>
            </a:r>
            <a:r>
              <a:rPr b="0" i="0" lang="en" sz="1700" u="none" cap="none" strike="noStrike">
                <a:solidFill>
                  <a:srgbClr val="FFFF00"/>
                </a:solidFill>
                <a:latin typeface="Montserrat SemiBold"/>
                <a:ea typeface="Montserrat SemiBold"/>
                <a:cs typeface="Montserrat SemiBold"/>
                <a:sym typeface="Montserrat SemiBold"/>
              </a:rPr>
              <a:t>party</a:t>
            </a:r>
            <a:r>
              <a:rPr b="0" i="0" lang="en" sz="1700" u="none" cap="none" strike="noStrike">
                <a:solidFill>
                  <a:schemeClr val="lt1"/>
                </a:solidFill>
                <a:latin typeface="Montserrat SemiBold"/>
                <a:ea typeface="Montserrat SemiBold"/>
                <a:cs typeface="Montserrat SemiBold"/>
                <a:sym typeface="Montserrat SemiBold"/>
              </a:rPr>
              <a:t> in the </a:t>
            </a:r>
            <a:r>
              <a:rPr b="0" i="0" lang="en" sz="1700" u="none" cap="none" strike="noStrike">
                <a:solidFill>
                  <a:srgbClr val="FFFF00"/>
                </a:solidFill>
                <a:latin typeface="Montserrat SemiBold"/>
                <a:ea typeface="Montserrat SemiBold"/>
                <a:cs typeface="Montserrat SemiBold"/>
                <a:sym typeface="Montserrat SemiBold"/>
              </a:rPr>
              <a:t>city. </a:t>
            </a:r>
            <a:r>
              <a:rPr b="0" i="0" lang="en" sz="1700" u="none" cap="none" strike="noStrike">
                <a:solidFill>
                  <a:schemeClr val="lt1"/>
                </a:solidFill>
                <a:latin typeface="Montserrat SemiBold"/>
                <a:ea typeface="Montserrat SemiBold"/>
                <a:cs typeface="Montserrat SemiBold"/>
                <a:sym typeface="Montserrat SemiBold"/>
              </a:rPr>
              <a:t>While in the party, </a:t>
            </a:r>
            <a:r>
              <a:rPr b="0" i="0" lang="en" sz="1700" u="none" cap="none" strike="noStrike">
                <a:solidFill>
                  <a:srgbClr val="FFFF00"/>
                </a:solidFill>
                <a:latin typeface="Montserrat SemiBold"/>
                <a:ea typeface="Montserrat SemiBold"/>
                <a:cs typeface="Montserrat SemiBold"/>
                <a:sym typeface="Montserrat SemiBold"/>
              </a:rPr>
              <a:t>Elizabeth</a:t>
            </a:r>
            <a:r>
              <a:rPr b="0" i="0" lang="en" sz="1700" u="none" cap="none" strike="noStrike">
                <a:solidFill>
                  <a:schemeClr val="lt1"/>
                </a:solidFill>
                <a:latin typeface="Montserrat SemiBold"/>
                <a:ea typeface="Montserrat SemiBold"/>
                <a:cs typeface="Montserrat SemiBold"/>
                <a:sym typeface="Montserrat SemiBold"/>
              </a:rPr>
              <a:t> collapsed and was </a:t>
            </a:r>
            <a:r>
              <a:rPr b="0" i="0" lang="en" sz="1700" u="none" cap="none" strike="noStrike">
                <a:solidFill>
                  <a:srgbClr val="FFFF00"/>
                </a:solidFill>
                <a:latin typeface="Montserrat SemiBold"/>
                <a:ea typeface="Montserrat SemiBold"/>
                <a:cs typeface="Montserrat SemiBold"/>
                <a:sym typeface="Montserrat SemiBold"/>
              </a:rPr>
              <a:t>rushed</a:t>
            </a:r>
            <a:r>
              <a:rPr b="0" i="0" lang="en" sz="1700" u="none" cap="none" strike="noStrike">
                <a:solidFill>
                  <a:schemeClr val="lt1"/>
                </a:solidFill>
                <a:latin typeface="Montserrat SemiBold"/>
                <a:ea typeface="Montserrat SemiBold"/>
                <a:cs typeface="Montserrat SemiBold"/>
                <a:sym typeface="Montserrat SemiBold"/>
              </a:rPr>
              <a:t> to the </a:t>
            </a:r>
            <a:r>
              <a:rPr b="0" i="0" lang="en" sz="1700" u="none" cap="none" strike="noStrike">
                <a:solidFill>
                  <a:srgbClr val="FFFF00"/>
                </a:solidFill>
                <a:latin typeface="Montserrat SemiBold"/>
                <a:ea typeface="Montserrat SemiBold"/>
                <a:cs typeface="Montserrat SemiBold"/>
                <a:sym typeface="Montserrat SemiBold"/>
              </a:rPr>
              <a:t>hospital.</a:t>
            </a:r>
            <a:endParaRPr b="0" i="0" sz="1700" u="none" cap="none" strike="noStrike">
              <a:solidFill>
                <a:srgbClr val="FFFF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Montserrat SemiBold"/>
              <a:ea typeface="Montserrat SemiBold"/>
              <a:cs typeface="Montserrat SemiBold"/>
              <a:sym typeface="Montserrat SemiBold"/>
            </a:endParaRPr>
          </a:p>
        </p:txBody>
      </p:sp>
      <p:sp>
        <p:nvSpPr>
          <p:cNvPr id="217" name="Google Shape;217;p42"/>
          <p:cNvSpPr txBox="1"/>
          <p:nvPr/>
        </p:nvSpPr>
        <p:spPr>
          <a:xfrm>
            <a:off x="5101175" y="2341025"/>
            <a:ext cx="3693600" cy="18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accent2"/>
                </a:solidFill>
                <a:latin typeface="Montserrat"/>
                <a:ea typeface="Montserrat"/>
                <a:cs typeface="Montserrat"/>
                <a:sym typeface="Montserrat"/>
              </a:rPr>
              <a:t>ABSTRACTIVE</a:t>
            </a:r>
            <a:endParaRPr b="0" i="0" sz="1500" u="none" cap="none" strike="noStrike">
              <a:solidFill>
                <a:schemeClr val="accen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Elizabeth was hospitalized after attending a party with Peter.</a:t>
            </a:r>
            <a:endParaRPr b="0" i="0" sz="1400" u="none" cap="none" strike="noStrike">
              <a:solidFill>
                <a:srgbClr val="000000"/>
              </a:solidFill>
              <a:latin typeface="Montserrat"/>
              <a:ea typeface="Montserrat"/>
              <a:cs typeface="Montserrat"/>
              <a:sym typeface="Montserrat"/>
            </a:endParaRPr>
          </a:p>
        </p:txBody>
      </p:sp>
      <p:sp>
        <p:nvSpPr>
          <p:cNvPr id="218" name="Google Shape;218;p42"/>
          <p:cNvSpPr txBox="1"/>
          <p:nvPr/>
        </p:nvSpPr>
        <p:spPr>
          <a:xfrm>
            <a:off x="1070650" y="2623600"/>
            <a:ext cx="3311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chemeClr val="accent2"/>
                </a:solidFill>
                <a:latin typeface="Montserrat"/>
                <a:ea typeface="Montserrat"/>
                <a:cs typeface="Montserrat"/>
                <a:sym typeface="Montserrat"/>
              </a:rPr>
              <a:t>EXTRACTIVE</a:t>
            </a:r>
            <a:endParaRPr i="0" sz="1800" u="none" cap="none" strike="noStrike">
              <a:solidFill>
                <a:schemeClr val="accen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Peter and Elizabeth attend party city. Elizabeth rushed hospital.</a:t>
            </a:r>
            <a:endParaRPr b="0" i="0" sz="1400" u="none" cap="none" strike="noStrike">
              <a:solidFill>
                <a:srgbClr val="000000"/>
              </a:solidFill>
              <a:latin typeface="Arial"/>
              <a:ea typeface="Arial"/>
              <a:cs typeface="Arial"/>
              <a:sym typeface="Arial"/>
            </a:endParaRPr>
          </a:p>
        </p:txBody>
      </p:sp>
      <p:cxnSp>
        <p:nvCxnSpPr>
          <p:cNvPr id="219" name="Google Shape;219;p42"/>
          <p:cNvCxnSpPr/>
          <p:nvPr/>
        </p:nvCxnSpPr>
        <p:spPr>
          <a:xfrm flipH="1">
            <a:off x="4633300" y="2597350"/>
            <a:ext cx="10800" cy="1195200"/>
          </a:xfrm>
          <a:prstGeom prst="straightConnector1">
            <a:avLst/>
          </a:prstGeom>
          <a:noFill/>
          <a:ln cap="flat" cmpd="sng" w="9525">
            <a:solidFill>
              <a:schemeClr val="lt2"/>
            </a:solidFill>
            <a:prstDash val="solid"/>
            <a:round/>
            <a:headEnd len="sm" w="sm" type="none"/>
            <a:tailEnd len="sm" w="sm" type="none"/>
          </a:ln>
        </p:spPr>
      </p:cxnSp>
      <p:cxnSp>
        <p:nvCxnSpPr>
          <p:cNvPr id="220" name="Google Shape;220;p42"/>
          <p:cNvCxnSpPr/>
          <p:nvPr/>
        </p:nvCxnSpPr>
        <p:spPr>
          <a:xfrm flipH="1" rot="10800000">
            <a:off x="1146850" y="3021100"/>
            <a:ext cx="1482000" cy="42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42"/>
          <p:cNvCxnSpPr/>
          <p:nvPr/>
        </p:nvCxnSpPr>
        <p:spPr>
          <a:xfrm flipH="1" rot="10800000">
            <a:off x="5253575" y="3024125"/>
            <a:ext cx="1546200" cy="9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ppt_w</p:attrName>
                                        </p:attrNameLst>
                                      </p:cBhvr>
                                      <p:tavLst>
                                        <p:tav fmla="" tm="0">
                                          <p:val>
                                            <p:strVal val="0"/>
                                          </p:val>
                                        </p:tav>
                                        <p:tav fmla="" tm="100000">
                                          <p:val>
                                            <p:strVal val="#ppt_w"/>
                                          </p:val>
                                        </p:tav>
                                      </p:tavLst>
                                    </p:anim>
                                    <p:anim calcmode="lin" valueType="num">
                                      <p:cBhvr additive="base">
                                        <p:cTn dur="1000"/>
                                        <p:tgtEl>
                                          <p:spTgt spid="2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ph type="title"/>
          </p:nvPr>
        </p:nvSpPr>
        <p:spPr>
          <a:xfrm>
            <a:off x="7861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IS TOKENIZATION</a:t>
            </a:r>
            <a:endParaRPr/>
          </a:p>
        </p:txBody>
      </p:sp>
      <p:cxnSp>
        <p:nvCxnSpPr>
          <p:cNvPr id="227" name="Google Shape;227;p43"/>
          <p:cNvCxnSpPr/>
          <p:nvPr/>
        </p:nvCxnSpPr>
        <p:spPr>
          <a:xfrm>
            <a:off x="1272875" y="929400"/>
            <a:ext cx="32184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1"/>
              </a:srgbClr>
            </a:outerShdw>
          </a:effectLst>
        </p:spPr>
      </p:cxnSp>
      <p:sp>
        <p:nvSpPr>
          <p:cNvPr id="228" name="Google Shape;228;p43"/>
          <p:cNvSpPr txBox="1"/>
          <p:nvPr/>
        </p:nvSpPr>
        <p:spPr>
          <a:xfrm>
            <a:off x="516525" y="1460500"/>
            <a:ext cx="8147100" cy="26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chemeClr val="lt1"/>
                </a:solidFill>
                <a:latin typeface="Montserrat Medium"/>
                <a:ea typeface="Montserrat Medium"/>
                <a:cs typeface="Montserrat Medium"/>
                <a:sym typeface="Montserrat Medium"/>
              </a:rPr>
              <a:t>Tokenization is the process of breaking up a given text into units called tokens. These tokens are very useful for finding patterns as well as is considered as a base step for Stemming and Lemmatization.</a:t>
            </a:r>
            <a:endParaRPr i="0" sz="16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7CD7FD"/>
                </a:solidFill>
                <a:latin typeface="Montserrat Medium"/>
                <a:ea typeface="Montserrat Medium"/>
                <a:cs typeface="Montserrat Medium"/>
                <a:sym typeface="Montserrat Medium"/>
              </a:rPr>
              <a:t>Example</a:t>
            </a:r>
            <a:r>
              <a:rPr lang="en" sz="1600">
                <a:solidFill>
                  <a:schemeClr val="dk2"/>
                </a:solidFill>
                <a:latin typeface="Montserrat Medium"/>
                <a:ea typeface="Montserrat Medium"/>
                <a:cs typeface="Montserrat Medium"/>
                <a:sym typeface="Montserrat Medium"/>
              </a:rPr>
              <a:t>:</a:t>
            </a:r>
            <a:endParaRPr i="0" sz="1600" u="none" cap="none" strike="noStrike">
              <a:solidFill>
                <a:schemeClr val="dk2"/>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Montserrat Medium"/>
                <a:ea typeface="Montserrat Medium"/>
                <a:cs typeface="Montserrat Medium"/>
                <a:sym typeface="Montserrat Medium"/>
              </a:rPr>
              <a:t>           Input Text: "Tokenization is an important NLP technique."</a:t>
            </a:r>
            <a:endParaRPr i="0" sz="1400" u="none" cap="none" strike="noStrike">
              <a:solidFill>
                <a:schemeClr val="lt1"/>
              </a:solidFill>
              <a:latin typeface="Montserrat Medium"/>
              <a:ea typeface="Montserrat Medium"/>
              <a:cs typeface="Montserrat Medium"/>
              <a:sym typeface="Montserrat Medium"/>
            </a:endParaRPr>
          </a:p>
          <a:p>
            <a:pPr indent="0" lvl="0" marL="0" marR="0" rtl="0" algn="l">
              <a:lnSpc>
                <a:spcPct val="115000"/>
              </a:lnSpc>
              <a:spcBef>
                <a:spcPts val="1200"/>
              </a:spcBef>
              <a:spcAft>
                <a:spcPts val="0"/>
              </a:spcAft>
              <a:buClr>
                <a:srgbClr val="000000"/>
              </a:buClr>
              <a:buSzPts val="1400"/>
              <a:buFont typeface="Arial"/>
              <a:buNone/>
            </a:pPr>
            <a:r>
              <a:rPr i="0" lang="en" sz="1400" u="none" cap="none" strike="noStrike">
                <a:solidFill>
                  <a:schemeClr val="lt1"/>
                </a:solidFill>
                <a:latin typeface="Montserrat Medium"/>
                <a:ea typeface="Montserrat Medium"/>
                <a:cs typeface="Montserrat Medium"/>
                <a:sym typeface="Montserrat Medium"/>
              </a:rPr>
              <a:t>           Tokenized Output: ["Tokenization", "is", "an", "important", "NLP", "technique", "."]</a:t>
            </a:r>
            <a:endParaRPr i="0" sz="14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1200"/>
              </a:spcBef>
              <a:spcAft>
                <a:spcPts val="0"/>
              </a:spcAft>
              <a:buClr>
                <a:srgbClr val="000000"/>
              </a:buClr>
              <a:buSzPts val="1600"/>
              <a:buFont typeface="Arial"/>
              <a:buNone/>
            </a:pPr>
            <a:r>
              <a:t/>
            </a:r>
            <a:endParaRPr i="0" sz="1600" u="none" cap="none" strike="noStrike">
              <a:solidFill>
                <a:schemeClr val="lt1"/>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type="title"/>
          </p:nvPr>
        </p:nvSpPr>
        <p:spPr>
          <a:xfrm>
            <a:off x="938500" y="445025"/>
            <a:ext cx="7301700" cy="5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Previously Proposed Methodology:</a:t>
            </a:r>
            <a:endParaRPr sz="2600"/>
          </a:p>
        </p:txBody>
      </p:sp>
      <p:sp>
        <p:nvSpPr>
          <p:cNvPr id="234" name="Google Shape;234;p44"/>
          <p:cNvSpPr txBox="1"/>
          <p:nvPr>
            <p:ph idx="1" type="body"/>
          </p:nvPr>
        </p:nvSpPr>
        <p:spPr>
          <a:xfrm>
            <a:off x="495900" y="1583400"/>
            <a:ext cx="3849300" cy="24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Before the advent of Transformer models, traditional methods for tasks like language understanding relied on Recurrent Neural Networks (RNNs), Long Short-Term Memory networks (LSTMs), and Convolutional Neural Networks (CNNs). These methods, while effective to some extent, had several limitations.</a:t>
            </a:r>
            <a:endParaRPr sz="15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700"/>
          </a:p>
        </p:txBody>
      </p:sp>
      <p:cxnSp>
        <p:nvCxnSpPr>
          <p:cNvPr id="235" name="Google Shape;235;p44"/>
          <p:cNvCxnSpPr/>
          <p:nvPr/>
        </p:nvCxnSpPr>
        <p:spPr>
          <a:xfrm>
            <a:off x="1293275" y="970660"/>
            <a:ext cx="5527800" cy="48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410"/>
              </a:srgbClr>
            </a:outerShdw>
          </a:effectLst>
        </p:spPr>
      </p:cxnSp>
      <p:sp>
        <p:nvSpPr>
          <p:cNvPr id="236" name="Google Shape;236;p44"/>
          <p:cNvSpPr txBox="1"/>
          <p:nvPr>
            <p:ph idx="1" type="body"/>
          </p:nvPr>
        </p:nvSpPr>
        <p:spPr>
          <a:xfrm>
            <a:off x="4458300" y="1354800"/>
            <a:ext cx="38493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r>
              <a:rPr lang="en" sz="1800">
                <a:solidFill>
                  <a:srgbClr val="FFFF00"/>
                </a:solidFill>
              </a:rPr>
              <a:t>Limitations:</a:t>
            </a:r>
            <a:endParaRPr sz="1800">
              <a:solidFill>
                <a:srgbClr val="FFFF00"/>
              </a:solidFill>
            </a:endParaRPr>
          </a:p>
          <a:p>
            <a:pPr indent="0" lvl="0" marL="0" rtl="0" algn="l">
              <a:spcBef>
                <a:spcPts val="0"/>
              </a:spcBef>
              <a:spcAft>
                <a:spcPts val="0"/>
              </a:spcAft>
              <a:buNone/>
            </a:pPr>
            <a:r>
              <a:t/>
            </a:r>
            <a:endParaRPr sz="1600">
              <a:solidFill>
                <a:srgbClr val="FFFF00"/>
              </a:solidFill>
            </a:endParaRPr>
          </a:p>
          <a:p>
            <a:pPr indent="-330200" lvl="0" marL="457200" rtl="0" algn="l">
              <a:spcBef>
                <a:spcPts val="0"/>
              </a:spcBef>
              <a:spcAft>
                <a:spcPts val="0"/>
              </a:spcAft>
              <a:buSzPts val="1600"/>
              <a:buChar char="➢"/>
            </a:pPr>
            <a:r>
              <a:rPr lang="en" sz="1600"/>
              <a:t>Long sentences</a:t>
            </a:r>
            <a:endParaRPr sz="1600"/>
          </a:p>
          <a:p>
            <a:pPr indent="-330200" lvl="0" marL="457200" rtl="0" algn="l">
              <a:spcBef>
                <a:spcPts val="0"/>
              </a:spcBef>
              <a:spcAft>
                <a:spcPts val="0"/>
              </a:spcAft>
              <a:buSzPts val="1600"/>
              <a:buChar char="➢"/>
            </a:pPr>
            <a:r>
              <a:rPr lang="en" sz="1600"/>
              <a:t>Multi-tasking</a:t>
            </a:r>
            <a:endParaRPr sz="1600"/>
          </a:p>
          <a:p>
            <a:pPr indent="-330200" lvl="0" marL="457200" rtl="0" algn="l">
              <a:spcBef>
                <a:spcPts val="0"/>
              </a:spcBef>
              <a:spcAft>
                <a:spcPts val="0"/>
              </a:spcAft>
              <a:buSzPts val="1600"/>
              <a:buChar char="➢"/>
            </a:pPr>
            <a:r>
              <a:rPr lang="en" sz="1600"/>
              <a:t>Ambiguity</a:t>
            </a:r>
            <a:endParaRPr sz="1600"/>
          </a:p>
          <a:p>
            <a:pPr indent="-330200" lvl="0" marL="457200" rtl="0" algn="l">
              <a:spcBef>
                <a:spcPts val="0"/>
              </a:spcBef>
              <a:spcAft>
                <a:spcPts val="0"/>
              </a:spcAft>
              <a:buSzPts val="1600"/>
              <a:buChar char="➢"/>
            </a:pPr>
            <a:r>
              <a:rPr lang="en" sz="1600"/>
              <a:t>Transfer Learning</a:t>
            </a:r>
            <a:endParaRPr sz="1600"/>
          </a:p>
          <a:p>
            <a:pPr indent="-330200" lvl="0" marL="457200" rtl="0" algn="l">
              <a:spcBef>
                <a:spcPts val="0"/>
              </a:spcBef>
              <a:spcAft>
                <a:spcPts val="0"/>
              </a:spcAft>
              <a:buSzPts val="1600"/>
              <a:buChar char="➢"/>
            </a:pPr>
            <a:r>
              <a:rPr lang="en" sz="1600"/>
              <a:t>Paraphrasing abilities</a:t>
            </a:r>
            <a:endParaRPr sz="1600"/>
          </a:p>
          <a:p>
            <a:pPr indent="-330200" lvl="0" marL="457200" rtl="0" algn="l">
              <a:spcBef>
                <a:spcPts val="0"/>
              </a:spcBef>
              <a:spcAft>
                <a:spcPts val="0"/>
              </a:spcAft>
              <a:buSzPts val="1600"/>
              <a:buChar char="➢"/>
            </a:pPr>
            <a:r>
              <a:rPr lang="en" sz="1600"/>
              <a:t>Multimodal Summarization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700"/>
          </a:p>
        </p:txBody>
      </p:sp>
      <p:cxnSp>
        <p:nvCxnSpPr>
          <p:cNvPr id="237" name="Google Shape;237;p44"/>
          <p:cNvCxnSpPr/>
          <p:nvPr/>
        </p:nvCxnSpPr>
        <p:spPr>
          <a:xfrm flipH="1">
            <a:off x="4356000" y="1594275"/>
            <a:ext cx="21300" cy="2273100"/>
          </a:xfrm>
          <a:prstGeom prst="straightConnector1">
            <a:avLst/>
          </a:prstGeom>
          <a:noFill/>
          <a:ln cap="flat" cmpd="sng" w="9525">
            <a:solidFill>
              <a:srgbClr val="7CD7FD"/>
            </a:solidFill>
            <a:prstDash val="solid"/>
            <a:round/>
            <a:headEnd len="med" w="med" type="none"/>
            <a:tailEnd len="med" w="med" type="none"/>
          </a:ln>
        </p:spPr>
      </p:cxnSp>
      <p:cxnSp>
        <p:nvCxnSpPr>
          <p:cNvPr id="238" name="Google Shape;238;p44"/>
          <p:cNvCxnSpPr/>
          <p:nvPr/>
        </p:nvCxnSpPr>
        <p:spPr>
          <a:xfrm flipH="1" rot="10800000">
            <a:off x="4750800" y="2011825"/>
            <a:ext cx="1120500" cy="10800"/>
          </a:xfrm>
          <a:prstGeom prst="straightConnector1">
            <a:avLst/>
          </a:prstGeom>
          <a:noFill/>
          <a:ln cap="flat" cmpd="sng" w="9525">
            <a:solidFill>
              <a:srgbClr val="FF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ppt_w</p:attrName>
                                        </p:attrNameLst>
                                      </p:cBhvr>
                                      <p:tavLst>
                                        <p:tav fmla="" tm="0">
                                          <p:val>
                                            <p:strVal val="0"/>
                                          </p:val>
                                        </p:tav>
                                        <p:tav fmla="" tm="100000">
                                          <p:val>
                                            <p:strVal val="#ppt_w"/>
                                          </p:val>
                                        </p:tav>
                                      </p:tavLst>
                                    </p:anim>
                                    <p:anim calcmode="lin" valueType="num">
                                      <p:cBhvr additive="base">
                                        <p:cTn dur="1000"/>
                                        <p:tgtEl>
                                          <p:spTgt spid="2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ppt_w</p:attrName>
                                        </p:attrNameLst>
                                      </p:cBhvr>
                                      <p:tavLst>
                                        <p:tav fmla="" tm="0">
                                          <p:val>
                                            <p:strVal val="0"/>
                                          </p:val>
                                        </p:tav>
                                        <p:tav fmla="" tm="100000">
                                          <p:val>
                                            <p:strVal val="#ppt_w"/>
                                          </p:val>
                                        </p:tav>
                                      </p:tavLst>
                                    </p:anim>
                                    <p:anim calcmode="lin" valueType="num">
                                      <p:cBhvr additive="base">
                                        <p:cTn dur="1000"/>
                                        <p:tgtEl>
                                          <p:spTgt spid="2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